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3"/>
  </p:notesMasterIdLst>
  <p:sldIdLst>
    <p:sldId id="258" r:id="rId2"/>
    <p:sldId id="257" r:id="rId3"/>
    <p:sldId id="260" r:id="rId4"/>
    <p:sldId id="264" r:id="rId5"/>
    <p:sldId id="265" r:id="rId6"/>
    <p:sldId id="261" r:id="rId7"/>
    <p:sldId id="266" r:id="rId8"/>
    <p:sldId id="267" r:id="rId9"/>
    <p:sldId id="268" r:id="rId10"/>
    <p:sldId id="262" r:id="rId11"/>
    <p:sldId id="263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87C45-1EB8-41D6-8300-9019404233F9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E988-78A6-4118-8B58-CE32F3CF6F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821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（當行人在道路的該段中通過道路的前半部分，當行人在道路的該段中時，通過道路的後半部分的總車輛的總數）。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E988-78A6-4118-8B58-CE32F3CF6F5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618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較高速度可以使其更難以觀察和避讓行人及時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E988-78A6-4118-8B58-CE32F3CF6F5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889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65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011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1306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0785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606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7546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54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0390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372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96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967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904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5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2919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381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19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926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3466D67-34A9-4CAD-B7F9-72703B22260C}" type="datetimeFigureOut">
              <a:rPr lang="zh-TW" altLang="en-US" smtClean="0"/>
              <a:t>2016/10/25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3DE141A-230A-479E-A5EB-995A1BDCDE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29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Examining racial bias as a potential factor in pedestrian crashes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41292" y="3924837"/>
            <a:ext cx="6826189" cy="2360053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50000"/>
              </a:lnSpc>
            </a:pP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期刊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 Accident Analysis and Prevention</a:t>
            </a:r>
          </a:p>
          <a:p>
            <a:pPr algn="l">
              <a:lnSpc>
                <a:spcPct val="150000"/>
              </a:lnSpc>
            </a:pP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作者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 Courtney </a:t>
            </a: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Coughenoura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,, Sheila </a:t>
            </a: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Clarka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</a:p>
          <a:p>
            <a:pPr algn="l">
              <a:lnSpc>
                <a:spcPct val="150000"/>
              </a:lnSpc>
            </a:pP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Ashok </a:t>
            </a: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Singhb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Eudora </a:t>
            </a: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Clawa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</a:p>
          <a:p>
            <a:pPr algn="l">
              <a:lnSpc>
                <a:spcPct val="150000"/>
              </a:lnSpc>
            </a:pP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James </a:t>
            </a: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Abelara,Joshua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Huebner</a:t>
            </a:r>
          </a:p>
          <a:p>
            <a:pPr algn="l">
              <a:lnSpc>
                <a:spcPct val="150000"/>
              </a:lnSpc>
            </a:pP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同學</a:t>
            </a:r>
            <a:r>
              <a:rPr lang="en-US" altLang="zh-TW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陳乃嘉</a:t>
            </a:r>
            <a:endParaRPr lang="en-US" altLang="zh-TW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90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Discussion</a:t>
            </a:r>
            <a:endParaRPr lang="zh-TW" altLang="en-US" sz="4000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5329" y="2367093"/>
            <a:ext cx="7952233" cy="3424107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司機只觀察有無互動就做出他們是否禮讓行人，無法確定是否有種族偏差。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高收入區的道路設計多為機動車道，且有更較高的速度極限（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45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英里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小時）</a:t>
            </a:r>
          </a:p>
        </p:txBody>
      </p:sp>
    </p:spTree>
    <p:extLst>
      <p:ext uri="{BB962C8B-B14F-4D97-AF65-F5344CB8AC3E}">
        <p14:creationId xmlns:p14="http://schemas.microsoft.com/office/powerpoint/2010/main" val="4027758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193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Introduction</a:t>
            </a:r>
            <a:endParaRPr lang="zh-TW" altLang="en-US" sz="4000" dirty="0"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36690" y="2017747"/>
            <a:ext cx="9007310" cy="41546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在美國，行人受傷是一個重大的公共問題，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2013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年造成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4700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多人死亡，近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66,000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人受傷。相當於每兩小時發生一次死亡，每八分鐘發生一次受傷。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( National Highway Traffic Safety Administration, 2015 ).</a:t>
            </a: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2001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年到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2010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年，黑人和西班牙裔男性的行人死亡率是白人男性的兩倍以上，而美國印第安人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阿拉斯加土著男人的比率更達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倍以上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( Centers for Disease Control and Prevention, 2013 )</a:t>
            </a:r>
            <a:endParaRPr lang="zh-TW" altLang="en-US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11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Method</a:t>
            </a:r>
            <a:endParaRPr lang="zh-TW" altLang="en-US" sz="4000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5800" y="1856936"/>
            <a:ext cx="7772870" cy="4473526"/>
          </a:xfrm>
        </p:spPr>
        <p:txBody>
          <a:bodyPr>
            <a:noAutofit/>
          </a:bodyPr>
          <a:lstStyle/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測驗區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在主幹街道選擇兩個人行橫道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一個在拉斯維加斯高收入地區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­­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：家庭中等收入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$ 55,994; 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平均家庭收入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$ 80,289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有六個車道，限速為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每小時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45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英里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一個在低收入地區：家庭收入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$ 32,884; 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平均家庭收入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$ 49,100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有四個車道，限速為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每小時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35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英里。</a:t>
            </a:r>
          </a:p>
          <a:p>
            <a:pPr marL="457200" lvl="1" indent="0"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（美國人口普查，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）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944" y="201531"/>
            <a:ext cx="4279178" cy="243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7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Method</a:t>
            </a:r>
            <a:endParaRPr lang="zh-TW" altLang="en-US" sz="4000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受測者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一位白人女性和一位黑人女性，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穿越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中間人行橫道馬路。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相同的身高和構造，都穿著類似的中性色衣服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實驗觀察時間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---2015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  週六、週日的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10a.m. ~ 12p.m</a:t>
            </a:r>
          </a:p>
        </p:txBody>
      </p:sp>
    </p:spTree>
    <p:extLst>
      <p:ext uri="{BB962C8B-B14F-4D97-AF65-F5344CB8AC3E}">
        <p14:creationId xmlns:p14="http://schemas.microsoft.com/office/powerpoint/2010/main" val="301159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9947" y="34612"/>
            <a:ext cx="7773338" cy="1596177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Method</a:t>
            </a:r>
            <a:endParaRPr lang="zh-TW" altLang="en-US" sz="4000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44655" y="1206508"/>
            <a:ext cx="8303923" cy="5482680"/>
          </a:xfrm>
        </p:spPr>
        <p:txBody>
          <a:bodyPr>
            <a:noAutofit/>
          </a:bodyPr>
          <a:lstStyle/>
          <a:p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程序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在兩條人行橫道上完成約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次的穿越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PS.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為了安全，直到最靠近人行道之車道有車行駛過來，行人不能穿越馬路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當駕駛禮讓行人時，觀察員記錄 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）行人在路邊人行道等候時，最靠近的車道中通過的車數</a:t>
            </a:r>
          </a:p>
          <a:p>
            <a:pPr lvl="1"/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）行人在同一半道路中穿過人行橫道的車輛數量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共有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126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個道路口。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白人在高收入人行道穿越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次，在低收入人行橫道行走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28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次，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黑人在高收入人行道穿越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次，在低收入人行橫道穿越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雙向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ANOVA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分析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SPSS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統計</a:t>
            </a:r>
          </a:p>
          <a:p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08"/>
          <a:stretch/>
        </p:blipFill>
        <p:spPr>
          <a:xfrm>
            <a:off x="4876125" y="146090"/>
            <a:ext cx="4105099" cy="2560216"/>
          </a:xfrm>
          <a:prstGeom prst="rect">
            <a:avLst/>
          </a:prstGeom>
        </p:spPr>
      </p:pic>
      <p:sp>
        <p:nvSpPr>
          <p:cNvPr id="5" name="橢圓 4"/>
          <p:cNvSpPr/>
          <p:nvPr/>
        </p:nvSpPr>
        <p:spPr>
          <a:xfrm>
            <a:off x="8060788" y="1426198"/>
            <a:ext cx="661181" cy="7683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6802065" y="1072257"/>
            <a:ext cx="555338" cy="4242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99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330" y="66491"/>
            <a:ext cx="7773338" cy="1596177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Results</a:t>
            </a:r>
            <a:endParaRPr lang="zh-TW" altLang="en-US" sz="4000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5797" y="1496538"/>
            <a:ext cx="8036172" cy="4358304"/>
          </a:xfrm>
        </p:spPr>
        <p:txBody>
          <a:bodyPr>
            <a:noAutofit/>
          </a:bodyPr>
          <a:lstStyle/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當行人在路邊的人行橫道附近等候時，共觀察到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126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輛汽車。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當行人在巷道的同一半時，觀察到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128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輛汽車。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3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行人在路邊的人行橫道附近等候時，最近的車道上通過的車輛數</a:t>
            </a:r>
            <a:endParaRPr lang="en-US" altLang="zh-TW" sz="23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最近車道上的第一輛車向行人方向行駛中，行人在高收入地區有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51.5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％的等待時間，在低收入地區有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70.7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％的等待時間。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收入和種族之間有顯著的相互作用。 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1,122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4.53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 = 0.03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587" y="4302483"/>
            <a:ext cx="2676530" cy="255551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08"/>
          <a:stretch/>
        </p:blipFill>
        <p:spPr>
          <a:xfrm>
            <a:off x="4876125" y="146090"/>
            <a:ext cx="4105099" cy="2560216"/>
          </a:xfrm>
          <a:prstGeom prst="rect">
            <a:avLst/>
          </a:prstGeom>
        </p:spPr>
      </p:pic>
      <p:sp>
        <p:nvSpPr>
          <p:cNvPr id="6" name="橢圓 5"/>
          <p:cNvSpPr/>
          <p:nvPr/>
        </p:nvSpPr>
        <p:spPr>
          <a:xfrm>
            <a:off x="8060788" y="1426198"/>
            <a:ext cx="661181" cy="7683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802065" y="1072257"/>
            <a:ext cx="555338" cy="4242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1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Results</a:t>
            </a:r>
            <a:endParaRPr lang="zh-TW" altLang="en-US" sz="4000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種族與低收入人行道（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1,122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2.84 p = 0.09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）或高收入人行橫道（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1,122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1.73 p = 0.19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）間沒有顯著差異。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白人在高收入區域有較低的顯著性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1,122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11.18 p = 0.001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黑人在低收入區域與高收入區域皆無顯著差異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1,122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0.14 p = 0.71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0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332" y="195727"/>
            <a:ext cx="7773338" cy="1596177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Results</a:t>
            </a:r>
            <a:endParaRPr lang="zh-TW" altLang="en-US" sz="4000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5800" y="1518534"/>
            <a:ext cx="7772870" cy="408672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行人在同一半道路中穿過人行橫道的車輛數量</a:t>
            </a:r>
            <a:endParaRPr lang="en-US" altLang="zh-TW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高收入區域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相較於白人（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6.62 p = 0.01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），黑人等待時有更多的車子通過（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4.40 p = 0.04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低收入地區，沒有顯著的種族差異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1.06 p = 0.31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白人在高低收入區域無顯著性差異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1,124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 2.11 p = 0.15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44" y="3688505"/>
            <a:ext cx="3042605" cy="296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98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Conclusion</a:t>
            </a:r>
            <a:endParaRPr lang="zh-TW" altLang="en-US" sz="4000" dirty="0"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高收入地區，當白人在路旁等時，駕駛者不太會禮讓行人；當黑人在路中等時，駕駛者不太會禮讓行人。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在美國，對於行人過馬路，駕駛者還是有潛在的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種族偏見。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989922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小水滴</Template>
  <TotalTime>229</TotalTime>
  <Words>832</Words>
  <Application>Microsoft Office PowerPoint</Application>
  <PresentationFormat>如螢幕大小 (4:3)</PresentationFormat>
  <Paragraphs>66</Paragraphs>
  <Slides>11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新細明體</vt:lpstr>
      <vt:lpstr>標楷體</vt:lpstr>
      <vt:lpstr>Arial</vt:lpstr>
      <vt:lpstr>Calibri</vt:lpstr>
      <vt:lpstr>Segoe UI Black</vt:lpstr>
      <vt:lpstr>Times New Roman</vt:lpstr>
      <vt:lpstr>Tw Cen MT</vt:lpstr>
      <vt:lpstr>Wingdings</vt:lpstr>
      <vt:lpstr>小水滴</vt:lpstr>
      <vt:lpstr>Examining racial bias as a potential factor in pedestrian crashes </vt:lpstr>
      <vt:lpstr>Introduction</vt:lpstr>
      <vt:lpstr>Method</vt:lpstr>
      <vt:lpstr>Method</vt:lpstr>
      <vt:lpstr>Method</vt:lpstr>
      <vt:lpstr>Results</vt:lpstr>
      <vt:lpstr>Results</vt:lpstr>
      <vt:lpstr>Results</vt:lpstr>
      <vt:lpstr>Conclusion</vt:lpstr>
      <vt:lpstr>Discussion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Examining racial bias as a potential factor in pedestrian crashes</dc:title>
  <dc:creator>Chia</dc:creator>
  <cp:lastModifiedBy>荔枝乃嘉</cp:lastModifiedBy>
  <cp:revision>21</cp:revision>
  <dcterms:created xsi:type="dcterms:W3CDTF">2016-10-24T14:01:15Z</dcterms:created>
  <dcterms:modified xsi:type="dcterms:W3CDTF">2016-10-25T08:46:06Z</dcterms:modified>
</cp:coreProperties>
</file>